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1" r:id="rId2"/>
    <p:sldId id="615" r:id="rId3"/>
    <p:sldId id="616" r:id="rId4"/>
    <p:sldId id="612" r:id="rId5"/>
    <p:sldId id="614" r:id="rId6"/>
    <p:sldId id="630" r:id="rId7"/>
    <p:sldId id="632" r:id="rId8"/>
    <p:sldId id="641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2" r:id="rId18"/>
    <p:sldId id="643" r:id="rId19"/>
    <p:sldId id="62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6BD"/>
    <a:srgbClr val="818CA8"/>
    <a:srgbClr val="283F4E"/>
    <a:srgbClr val="333300"/>
    <a:srgbClr val="294050"/>
    <a:srgbClr val="FFFFCC"/>
    <a:srgbClr val="808000"/>
    <a:srgbClr val="FFFF00"/>
    <a:srgbClr val="508CBA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20" y="8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C5D060-833F-4071-A3DD-E6948AA02D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88BA21-EFF9-4AB2-9349-7181A6C1A2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8839200" cy="1828800"/>
          </a:xfrm>
          <a:solidFill>
            <a:srgbClr val="808000">
              <a:alpha val="20000"/>
            </a:srgbClr>
          </a:solidFill>
        </p:spPr>
        <p:txBody>
          <a:bodyPr/>
          <a:lstStyle>
            <a:lvl1pPr>
              <a:defRPr sz="6000"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2362200"/>
            <a:ext cx="8534400" cy="1752600"/>
          </a:xfrm>
          <a:solidFill>
            <a:srgbClr val="808000">
              <a:alpha val="20000"/>
            </a:srgbClr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0" y="6461125"/>
            <a:ext cx="457200" cy="396875"/>
          </a:xfrm>
        </p:spPr>
        <p:txBody>
          <a:bodyPr/>
          <a:lstStyle>
            <a:lvl1pPr>
              <a:defRPr/>
            </a:lvl1pPr>
          </a:lstStyle>
          <a:p>
            <a:fld id="{81CB7C07-B311-4790-A06D-02C3441CAF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1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A6B1109-05D4-4389-8AF2-CE46F310A9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76200"/>
            <a:ext cx="2286000" cy="403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6200"/>
            <a:ext cx="6705600" cy="403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06E0DBA-B5A2-46A2-8070-2D22739763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808000">
              <a:alpha val="20000"/>
            </a:srgbClr>
          </a:solidFill>
        </p:spPr>
        <p:txBody>
          <a:bodyPr/>
          <a:lstStyle>
            <a:lvl1pPr>
              <a:defRPr>
                <a:solidFill>
                  <a:srgbClr val="333300"/>
                </a:solidFill>
              </a:defRPr>
            </a:lvl1pPr>
            <a:lvl2pPr>
              <a:defRPr>
                <a:solidFill>
                  <a:srgbClr val="333300"/>
                </a:solidFill>
              </a:defRPr>
            </a:lvl2pPr>
            <a:lvl3pPr>
              <a:defRPr>
                <a:solidFill>
                  <a:srgbClr val="333300"/>
                </a:solidFill>
              </a:defRPr>
            </a:lvl3pPr>
            <a:lvl4pPr>
              <a:defRPr>
                <a:solidFill>
                  <a:srgbClr val="333300"/>
                </a:solidFill>
              </a:defRPr>
            </a:lvl4pPr>
            <a:lvl5pPr>
              <a:defRPr>
                <a:solidFill>
                  <a:srgbClr val="3333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9CD760-96DE-47C8-B6FC-499F233F7B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0EAF6B2-96BC-4ED6-81A9-D626E35CD0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495800" cy="2819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060904-CCDF-46F2-B6AB-EE36506FF5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BCFB27-298B-4A10-820A-5BDDAF638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40E0CF-0E2A-45F0-9C62-65AA52FAD6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B1E0D43-9F82-4FF6-A5BA-BBC54048B9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718C5A-D277-4923-A5A2-30F489C2A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E3E906A-9679-4B37-A9D3-54F7E3BD14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76200"/>
            <a:ext cx="9067800" cy="914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95400"/>
            <a:ext cx="9144000" cy="2819400"/>
          </a:xfrm>
          <a:prstGeom prst="rect">
            <a:avLst/>
          </a:prstGeom>
          <a:solidFill>
            <a:srgbClr val="FFFF00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808000"/>
                </a:solidFill>
              </a:defRPr>
            </a:lvl1pPr>
          </a:lstStyle>
          <a:p>
            <a:fld id="{3C341121-2D74-4579-A207-CBD2D23A4AC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  <p:bldP spid="1027" grpId="0" uiExpand="1" build="p" animBg="1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2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5400" b="1" i="0" baseline="0">
          <a:solidFill>
            <a:srgbClr val="FFFF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rgbClr val="FFFF00"/>
          </a:solidFill>
          <a:latin typeface="Poor Richar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44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4000">
          <a:solidFill>
            <a:srgbClr val="FFFF00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3600">
          <a:solidFill>
            <a:srgbClr val="FFFF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3200">
          <a:solidFill>
            <a:srgbClr val="FFFF00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rgbClr val="FFFF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339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αρτερέω</a:t>
            </a:r>
            <a:r>
              <a:rPr lang="en-US" dirty="0">
                <a:solidFill>
                  <a:schemeClr val="tx1"/>
                </a:solidFill>
              </a:rPr>
              <a:t> – proskartereō</a:t>
            </a:r>
          </a:p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αρτέρησις</a:t>
            </a:r>
            <a:r>
              <a:rPr lang="en-US" dirty="0">
                <a:solidFill>
                  <a:schemeClr val="tx1"/>
                </a:solidFill>
              </a:rPr>
              <a:t> - proskarterēsis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95008"/>
            <a:ext cx="8381999" cy="2369880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they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devoted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themselves to the apostles’ teaching and the fellowship, to the breaking of bread and the prayers.</a:t>
            </a:r>
            <a:r>
              <a:rPr lang="en-US" sz="4000" dirty="0"/>
              <a:t>”</a:t>
            </a:r>
          </a:p>
          <a:p>
            <a:pPr algn="r"/>
            <a:r>
              <a:rPr lang="en-US" sz="2800" dirty="0"/>
              <a:t>Acts 2:42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498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αρτερέω</a:t>
            </a:r>
            <a:r>
              <a:rPr lang="en-US" dirty="0">
                <a:solidFill>
                  <a:schemeClr val="tx1"/>
                </a:solidFill>
              </a:rPr>
              <a:t> – proskartereō</a:t>
            </a:r>
          </a:p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αρτέρησις</a:t>
            </a:r>
            <a:r>
              <a:rPr lang="en-US" dirty="0">
                <a:solidFill>
                  <a:schemeClr val="tx1"/>
                </a:solidFill>
              </a:rPr>
              <a:t> - proskarterēsis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95008"/>
            <a:ext cx="8381999" cy="1754326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we will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devote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ourselves to prayer and to the ministry of the word</a:t>
            </a:r>
            <a:r>
              <a:rPr lang="en-US" sz="4000" dirty="0"/>
              <a:t>”</a:t>
            </a:r>
          </a:p>
          <a:p>
            <a:pPr algn="r"/>
            <a:r>
              <a:rPr lang="en-US" sz="2800" dirty="0"/>
              <a:t>Acts 6:4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26613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αρτερέω</a:t>
            </a:r>
            <a:r>
              <a:rPr lang="en-US" dirty="0">
                <a:solidFill>
                  <a:schemeClr val="tx1"/>
                </a:solidFill>
              </a:rPr>
              <a:t> – proskartereō</a:t>
            </a:r>
          </a:p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αρτέρησις</a:t>
            </a:r>
            <a:r>
              <a:rPr lang="en-US" dirty="0">
                <a:solidFill>
                  <a:schemeClr val="tx1"/>
                </a:solidFill>
              </a:rPr>
              <a:t> - proskarterēsis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95008"/>
            <a:ext cx="8381999" cy="1754326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Rejoice in hope, be patient in tribulation, be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prayer.</a:t>
            </a:r>
            <a:r>
              <a:rPr lang="en-US" sz="4000" dirty="0"/>
              <a:t>”</a:t>
            </a:r>
          </a:p>
          <a:p>
            <a:pPr algn="r"/>
            <a:r>
              <a:rPr lang="en-US" sz="2800" dirty="0"/>
              <a:t>Romans 12:12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06543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αρτερέω</a:t>
            </a:r>
            <a:r>
              <a:rPr lang="en-US" dirty="0">
                <a:solidFill>
                  <a:schemeClr val="tx1"/>
                </a:solidFill>
              </a:rPr>
              <a:t> – proskartereō</a:t>
            </a:r>
          </a:p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αρτέρησις</a:t>
            </a:r>
            <a:r>
              <a:rPr lang="en-US" dirty="0">
                <a:solidFill>
                  <a:schemeClr val="tx1"/>
                </a:solidFill>
              </a:rPr>
              <a:t> - proskarterēsis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95008"/>
            <a:ext cx="8381999" cy="2985433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praying at all times in the Spirit, with all prayer and supplication. To that end keep alert with all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perseverance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making supplication for all the saints.</a:t>
            </a:r>
            <a:r>
              <a:rPr lang="en-US" sz="4000" dirty="0"/>
              <a:t>”</a:t>
            </a:r>
          </a:p>
          <a:p>
            <a:pPr algn="r"/>
            <a:r>
              <a:rPr lang="en-US" sz="2800" dirty="0"/>
              <a:t>Ephesians 6:18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9894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Pray often &amp; Pray Regularly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21631" y="2743200"/>
            <a:ext cx="5900737" cy="2554545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steadfastly in prayer,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watchful in it with thanksgiving.</a:t>
            </a:r>
            <a:r>
              <a:rPr lang="en-US" sz="4000" dirty="0"/>
              <a:t>”</a:t>
            </a:r>
          </a:p>
          <a:p>
            <a:pPr algn="r"/>
            <a:r>
              <a:rPr lang="en-US" sz="3200" dirty="0"/>
              <a:t>Colossians 4:2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396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Practical Applications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b="1" u="sng" dirty="0">
                <a:solidFill>
                  <a:schemeClr val="tx1"/>
                </a:solidFill>
              </a:rPr>
              <a:t>When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u="sng" dirty="0">
                <a:solidFill>
                  <a:schemeClr val="tx1"/>
                </a:solidFill>
              </a:rPr>
              <a:t>Where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How long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How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81200" y="533400"/>
            <a:ext cx="6324600" cy="6324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City		State	Nation		World		Specific World Issues</a:t>
            </a:r>
          </a:p>
        </p:txBody>
      </p:sp>
      <p:sp>
        <p:nvSpPr>
          <p:cNvPr id="8" name="Oval 7"/>
          <p:cNvSpPr/>
          <p:nvPr/>
        </p:nvSpPr>
        <p:spPr>
          <a:xfrm>
            <a:off x="3200400" y="1752600"/>
            <a:ext cx="3810000" cy="3886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Friends	Loved Ones	Church Family		</a:t>
            </a:r>
          </a:p>
        </p:txBody>
      </p:sp>
      <p:sp>
        <p:nvSpPr>
          <p:cNvPr id="7" name="Oval 6"/>
          <p:cNvSpPr/>
          <p:nvPr/>
        </p:nvSpPr>
        <p:spPr>
          <a:xfrm>
            <a:off x="4038600" y="2514600"/>
            <a:ext cx="21336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ArchUp">
              <a:avLst/>
            </a:prstTxWarp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Family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572000" y="3124200"/>
            <a:ext cx="1066800" cy="10668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  <p:bldP spid="9" grpId="0" animBg="1"/>
      <p:bldP spid="8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Practical Applications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When and Where?</a:t>
            </a:r>
          </a:p>
          <a:p>
            <a:r>
              <a:rPr lang="en-US" dirty="0">
                <a:solidFill>
                  <a:schemeClr val="tx1"/>
                </a:solidFill>
              </a:rPr>
              <a:t>How long?</a:t>
            </a:r>
          </a:p>
          <a:p>
            <a:r>
              <a:rPr lang="en-US" dirty="0">
                <a:solidFill>
                  <a:schemeClr val="tx1"/>
                </a:solidFill>
              </a:rPr>
              <a:t>How?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Pray </a:t>
            </a:r>
            <a:r>
              <a:rPr lang="en-US" b="1" u="sng" dirty="0">
                <a:solidFill>
                  <a:schemeClr val="tx1"/>
                </a:solidFill>
              </a:rPr>
              <a:t>Scripture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Pray in </a:t>
            </a:r>
            <a:r>
              <a:rPr lang="en-US" b="1" u="sng" dirty="0">
                <a:solidFill>
                  <a:schemeClr val="tx1"/>
                </a:solidFill>
              </a:rPr>
              <a:t>Groups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306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78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9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4" y="128661"/>
            <a:ext cx="9102516" cy="60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3" y="152400"/>
            <a:ext cx="9113457" cy="605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877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534400" cy="1676400"/>
          </a:xfrm>
          <a:noFill/>
        </p:spPr>
        <p:txBody>
          <a:bodyPr/>
          <a:lstStyle/>
          <a:p>
            <a:r>
              <a:rPr lang="en-US" sz="5400" b="0" dirty="0">
                <a:solidFill>
                  <a:schemeClr val="bg1"/>
                </a:solidFill>
                <a:latin typeface="Algerian" panose="04020705040A02060702" pitchFamily="82" charset="0"/>
              </a:rPr>
              <a:t>Continue Steadfastly In prayer</a:t>
            </a:r>
            <a:endParaRPr lang="en-US" sz="44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667000" y="4648200"/>
            <a:ext cx="3810000" cy="685800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283F4E"/>
                </a:solidFill>
              </a:rPr>
              <a:t>Colossians 4:2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4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9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40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b="0" dirty="0">
                <a:solidFill>
                  <a:schemeClr val="bg1"/>
                </a:solidFill>
                <a:latin typeface="Algerian" panose="04020705040A02060702" pitchFamily="82" charset="0"/>
              </a:rPr>
              <a:t>What is </a:t>
            </a:r>
            <a:r>
              <a:rPr lang="en-US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prayer</a:t>
            </a:r>
            <a:r>
              <a:rPr lang="en-US" sz="4800" b="0" dirty="0">
                <a:solidFill>
                  <a:schemeClr val="bg1"/>
                </a:solidFill>
                <a:latin typeface="Algerian" panose="04020705040A02060702" pitchFamily="82" charset="0"/>
              </a:rPr>
              <a:t>?</a:t>
            </a:r>
            <a:endParaRPr lang="en-US" sz="4400" b="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“address a solemn request or expression of thanks to a deity”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47863" y="2743200"/>
            <a:ext cx="5248275" cy="1938992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Continue steadfastly in prayer, being watchful in it with thanksgiving.</a:t>
            </a:r>
            <a:r>
              <a:rPr lang="en-US" sz="40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4536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800" b="0" dirty="0">
                <a:solidFill>
                  <a:schemeClr val="bg1"/>
                </a:solidFill>
                <a:latin typeface="Algerian" panose="04020705040A02060702" pitchFamily="82" charset="0"/>
              </a:rPr>
              <a:t>God Loves to be </a:t>
            </a:r>
            <a:r>
              <a:rPr lang="en-US" sz="4800" u="sng" dirty="0">
                <a:solidFill>
                  <a:schemeClr val="bg1"/>
                </a:solidFill>
                <a:latin typeface="Algerian" panose="04020705040A02060702" pitchFamily="82" charset="0"/>
              </a:rPr>
              <a:t>asked</a:t>
            </a:r>
            <a:endParaRPr lang="en-US" sz="4400" u="sng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It is God’s </a:t>
            </a:r>
            <a:r>
              <a:rPr lang="en-US" sz="3600" b="1" u="sng" dirty="0">
                <a:solidFill>
                  <a:schemeClr val="tx1"/>
                </a:solidFill>
              </a:rPr>
              <a:t>will</a:t>
            </a:r>
            <a:r>
              <a:rPr lang="en-US" sz="3600" dirty="0">
                <a:solidFill>
                  <a:schemeClr val="tx1"/>
                </a:solidFill>
              </a:rPr>
              <a:t>, He delights in it</a:t>
            </a:r>
          </a:p>
          <a:p>
            <a:r>
              <a:rPr lang="en-US" sz="3600" dirty="0">
                <a:solidFill>
                  <a:schemeClr val="tx1"/>
                </a:solidFill>
              </a:rPr>
              <a:t>God is </a:t>
            </a:r>
            <a:r>
              <a:rPr lang="en-US" sz="3600" b="1" u="sng" dirty="0">
                <a:solidFill>
                  <a:schemeClr val="tx1"/>
                </a:solidFill>
              </a:rPr>
              <a:t>love</a:t>
            </a:r>
            <a:r>
              <a:rPr lang="en-US" sz="3600" dirty="0">
                <a:solidFill>
                  <a:schemeClr val="tx1"/>
                </a:solidFill>
              </a:rPr>
              <a:t>, in His nature to be a </a:t>
            </a:r>
            <a:r>
              <a:rPr lang="en-US" sz="3600" b="1" u="sng" dirty="0">
                <a:solidFill>
                  <a:schemeClr val="tx1"/>
                </a:solidFill>
              </a:rPr>
              <a:t>giver</a:t>
            </a:r>
          </a:p>
          <a:p>
            <a:r>
              <a:rPr lang="en-US" sz="3600" dirty="0">
                <a:solidFill>
                  <a:schemeClr val="tx1"/>
                </a:solidFill>
              </a:rPr>
              <a:t>Prayer is not some </a:t>
            </a:r>
            <a:r>
              <a:rPr lang="en-US" sz="3600" b="1" u="sng" dirty="0">
                <a:solidFill>
                  <a:schemeClr val="tx1"/>
                </a:solidFill>
              </a:rPr>
              <a:t>small thing</a:t>
            </a:r>
            <a:r>
              <a:rPr lang="en-US" sz="36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4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CD760-96DE-47C8-B6FC-499F233F7BD0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"/>
            <a:ext cx="9144000" cy="60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3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alphaModFix amt="7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4500" u="sng" dirty="0">
                <a:solidFill>
                  <a:schemeClr val="bg1"/>
                </a:solidFill>
                <a:latin typeface="Algerian" panose="04020705040A02060702" pitchFamily="82" charset="0"/>
              </a:rPr>
              <a:t>Devote</a:t>
            </a:r>
            <a:r>
              <a:rPr lang="en-US" sz="4500" b="0" dirty="0">
                <a:solidFill>
                  <a:schemeClr val="bg1"/>
                </a:solidFill>
                <a:latin typeface="Algerian" panose="04020705040A02060702" pitchFamily="82" charset="0"/>
              </a:rPr>
              <a:t> yourselves in prayer</a:t>
            </a: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0" y="1429512"/>
            <a:ext cx="9144000" cy="3904488"/>
          </a:xfrm>
          <a:solidFill>
            <a:schemeClr val="bg2">
              <a:lumMod val="40000"/>
              <a:lumOff val="60000"/>
              <a:alpha val="68000"/>
            </a:schemeClr>
          </a:solidFill>
        </p:spPr>
        <p:txBody>
          <a:bodyPr/>
          <a:lstStyle/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αρτερέω</a:t>
            </a:r>
            <a:r>
              <a:rPr lang="en-US" dirty="0">
                <a:solidFill>
                  <a:schemeClr val="tx1"/>
                </a:solidFill>
              </a:rPr>
              <a:t> – proskartereō</a:t>
            </a:r>
          </a:p>
          <a:p>
            <a:r>
              <a:rPr lang="el-GR" dirty="0">
                <a:solidFill>
                  <a:schemeClr val="tx1"/>
                </a:solidFill>
                <a:latin typeface="Galatia SIL" panose="02000600020000020004" pitchFamily="2" charset="0"/>
              </a:rPr>
              <a:t>Π</a:t>
            </a:r>
            <a:r>
              <a:rPr lang="en-US" dirty="0" err="1">
                <a:solidFill>
                  <a:schemeClr val="tx1"/>
                </a:solidFill>
                <a:latin typeface="Galatia SIL" panose="02000600020000020004" pitchFamily="2" charset="0"/>
              </a:rPr>
              <a:t>ροσκ</a:t>
            </a:r>
            <a:r>
              <a:rPr lang="en-US" dirty="0">
                <a:solidFill>
                  <a:schemeClr val="tx1"/>
                </a:solidFill>
                <a:latin typeface="Galatia SIL" panose="02000600020000020004" pitchFamily="2" charset="0"/>
              </a:rPr>
              <a:t>αρτέρησις</a:t>
            </a:r>
            <a:r>
              <a:rPr lang="en-US" dirty="0">
                <a:solidFill>
                  <a:schemeClr val="tx1"/>
                </a:solidFill>
              </a:rPr>
              <a:t> - proskarterēsis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E0D43-9F82-4FF6-A5BA-BBC54048B9A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395008"/>
            <a:ext cx="8381999" cy="3046988"/>
          </a:xfrm>
          <a:prstGeom prst="rect">
            <a:avLst/>
          </a:prstGeom>
          <a:solidFill>
            <a:srgbClr val="818C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“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these with one accord were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devoting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themselves to prayer, together with the women and Mary the mother of Jesus, and his brothers</a:t>
            </a:r>
            <a:r>
              <a:rPr lang="en-US" sz="4000" dirty="0"/>
              <a:t>”</a:t>
            </a:r>
          </a:p>
          <a:p>
            <a:pPr algn="r"/>
            <a:r>
              <a:rPr lang="en-US" sz="2800" dirty="0"/>
              <a:t>Acts 1:14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2325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 animBg="1"/>
      <p:bldP spid="5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Poor Richard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324</Words>
  <Application>Microsoft Office PowerPoint</Application>
  <PresentationFormat>On-screen Show (4:3)</PresentationFormat>
  <Paragraphs>71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Algerian</vt:lpstr>
      <vt:lpstr>Arial</vt:lpstr>
      <vt:lpstr>Galatia SIL</vt:lpstr>
      <vt:lpstr>Poor Richard</vt:lpstr>
      <vt:lpstr>Times New Roman</vt:lpstr>
      <vt:lpstr>Trebuchet MS</vt:lpstr>
      <vt:lpstr>Default Design</vt:lpstr>
      <vt:lpstr>PowerPoint Presentation</vt:lpstr>
      <vt:lpstr>PowerPoint Presentation</vt:lpstr>
      <vt:lpstr>PowerPoint Presentation</vt:lpstr>
      <vt:lpstr>Continue Steadfastly In prayer</vt:lpstr>
      <vt:lpstr>PowerPoint Presentation</vt:lpstr>
      <vt:lpstr>What is prayer?</vt:lpstr>
      <vt:lpstr>God Loves to be asked</vt:lpstr>
      <vt:lpstr>PowerPoint Presentation</vt:lpstr>
      <vt:lpstr>Devote yourselves in prayer</vt:lpstr>
      <vt:lpstr>Devote yourselves in prayer</vt:lpstr>
      <vt:lpstr>Devote yourselves in prayer</vt:lpstr>
      <vt:lpstr>Devote yourselves in prayer</vt:lpstr>
      <vt:lpstr>Devote yourselves in prayer</vt:lpstr>
      <vt:lpstr>Devote yourselves in prayer</vt:lpstr>
      <vt:lpstr>Practical Applications</vt:lpstr>
      <vt:lpstr>Practical Applications</vt:lpstr>
      <vt:lpstr>PowerPoint Presentation</vt:lpstr>
      <vt:lpstr>PowerPoint Presentation</vt:lpstr>
      <vt:lpstr>PowerPoint Presentation</vt:lpstr>
    </vt:vector>
  </TitlesOfParts>
  <Company>Nosredneh,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Timothy R. Henderson</dc:creator>
  <cp:lastModifiedBy>Tim Henderson</cp:lastModifiedBy>
  <cp:revision>333</cp:revision>
  <dcterms:created xsi:type="dcterms:W3CDTF">2008-04-24T16:40:17Z</dcterms:created>
  <dcterms:modified xsi:type="dcterms:W3CDTF">2016-10-09T12:57:38Z</dcterms:modified>
</cp:coreProperties>
</file>